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0AB-4A40-4AE3-8E66-452D96A7E92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7712673-28BF-4005-BF83-1949564C6C3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2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0AB-4A40-4AE3-8E66-452D96A7E92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2673-28BF-4005-BF83-1949564C6C33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2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0AB-4A40-4AE3-8E66-452D96A7E92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2673-28BF-4005-BF83-1949564C6C3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44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0AB-4A40-4AE3-8E66-452D96A7E92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2673-28BF-4005-BF83-1949564C6C33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75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0AB-4A40-4AE3-8E66-452D96A7E92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2673-28BF-4005-BF83-1949564C6C3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67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0AB-4A40-4AE3-8E66-452D96A7E92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2673-28BF-4005-BF83-1949564C6C33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8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0AB-4A40-4AE3-8E66-452D96A7E92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2673-28BF-4005-BF83-1949564C6C33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4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0AB-4A40-4AE3-8E66-452D96A7E92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2673-28BF-4005-BF83-1949564C6C33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35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0AB-4A40-4AE3-8E66-452D96A7E92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2673-28BF-4005-BF83-1949564C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3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0AB-4A40-4AE3-8E66-452D96A7E92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2673-28BF-4005-BF83-1949564C6C33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8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18510AB-4A40-4AE3-8E66-452D96A7E92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2673-28BF-4005-BF83-1949564C6C33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48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510AB-4A40-4AE3-8E66-452D96A7E92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7712673-28BF-4005-BF83-1949564C6C3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48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8887" y="351693"/>
            <a:ext cx="9021013" cy="32355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АКТУАЛЬНЫЕ ВОПРОСЫ ПРОФИЛАКТИКИ КОРРУПЦИИ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2250830" y="4457699"/>
            <a:ext cx="334107" cy="327071"/>
          </a:xfrm>
        </p:spPr>
        <p:txBody>
          <a:bodyPr>
            <a:noAutofit/>
          </a:bodyPr>
          <a:lstStyle/>
          <a:p>
            <a:r>
              <a:rPr lang="ru-RU" sz="100" dirty="0"/>
              <a:t>.</a:t>
            </a:r>
          </a:p>
          <a:p>
            <a:endParaRPr lang="ru-RU" sz="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2820" b="21794"/>
          <a:stretch/>
        </p:blipFill>
        <p:spPr>
          <a:xfrm>
            <a:off x="10216662" y="0"/>
            <a:ext cx="1975338" cy="896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9131" y="5873262"/>
            <a:ext cx="7183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Министерство юстиции Луганской Народной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213933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63" y="189057"/>
            <a:ext cx="9603275" cy="1049235"/>
          </a:xfrm>
        </p:spPr>
        <p:txBody>
          <a:bodyPr/>
          <a:lstStyle/>
          <a:p>
            <a:r>
              <a:rPr lang="ru-RU" b="1" dirty="0"/>
              <a:t>Что такое взятка?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462" y="0"/>
            <a:ext cx="1865538" cy="823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349" y="713674"/>
            <a:ext cx="805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Получение взятки </a:t>
            </a:r>
            <a:r>
              <a:rPr lang="ru-RU" sz="1200" dirty="0"/>
              <a:t>- опасное должностное преступление, которое заключается в получении должностным лицом преимуществ и выгод за законные или незаконные действия (бездействие).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0392" y="1175339"/>
            <a:ext cx="1000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Дача взятки </a:t>
            </a:r>
            <a:r>
              <a:rPr lang="ru-RU" sz="1200" dirty="0"/>
              <a:t>- преступление, направленное на склонение должностного лица к совершению законных или незаконных действий (бездействия) либо предоставлению, получению каких-либо преимуществ в пользу дающего, в том числе за общее покровительство или попустительство по службе.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716" y="5852348"/>
            <a:ext cx="6998678" cy="375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349" y="1914003"/>
            <a:ext cx="1107745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Взяткой могут быть:</a:t>
            </a:r>
          </a:p>
          <a:p>
            <a:pPr algn="ctr"/>
            <a:endParaRPr lang="ru-RU" b="1" dirty="0"/>
          </a:p>
          <a:p>
            <a:pPr algn="just"/>
            <a:r>
              <a:rPr lang="ru-RU" sz="1400" b="1" dirty="0"/>
              <a:t>ПРЕДМЕТЫ - деньги, в том числе валюта, банковские чеки и ценные бумаги, изделия из драгоценных металлов и камней, автомашины, продукты питания, видеотехника, бытовые приборы и другие товары, квартиры, дачи, загородные дома, гаражи, земельные участки и другая недвижимость. </a:t>
            </a:r>
          </a:p>
          <a:p>
            <a:pPr algn="just"/>
            <a:r>
              <a:rPr lang="ru-RU" sz="1400" b="1" dirty="0"/>
              <a:t>УСЛУГИ И ВЫГОДЫ - лечение, ремонтные и строительные работы, санаторные и туристические путевки, поездки за границу, оплата развлечений и других расходов безвозмездно или по заниженной стоимости.</a:t>
            </a:r>
          </a:p>
          <a:p>
            <a:pPr algn="just"/>
            <a:r>
              <a:rPr lang="ru-RU" sz="1400" b="1" dirty="0"/>
              <a:t>ЗАВУАЛИРОВАННАЯ ФОРМА ВЗЯТКИ - банковская ссуда в долг или под видом погашения несуществующего долга, оплата товаров, купленных по заниженной цене, покупка товаров по завышенной цене, заключение фиктивных трудовых договоров с выплатой зарплаты взяточнику, его родственникам, друзьям, получение льготного кредита, завышение гонораров за лекции, статьи, и книги, «случайный» выигрыш в казино, прощение долга, уменьшение арендной платы, увеличение процентных ставок по кредиту и т.д.</a:t>
            </a:r>
          </a:p>
          <a:p>
            <a:pPr algn="ctr"/>
            <a:r>
              <a:rPr lang="ru-RU" b="1" dirty="0"/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015" y="4561477"/>
            <a:ext cx="1712946" cy="1218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939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017" y="848481"/>
            <a:ext cx="9978421" cy="1049235"/>
          </a:xfrm>
        </p:spPr>
        <p:txBody>
          <a:bodyPr/>
          <a:lstStyle/>
          <a:p>
            <a:pPr algn="ctr"/>
            <a:r>
              <a:rPr lang="ru-RU" b="1" dirty="0"/>
              <a:t>Основные меры противодействия коррупции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462" y="0"/>
            <a:ext cx="1865538" cy="82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9017" y="1897716"/>
            <a:ext cx="99784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антикоррупционная экспертиза правовых актов и их проектов;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предъявление квалификационных требований к гражданам, претендующим на замещение государственных или муниципальных должностей и должностей государственной или муниципальной службы, а также проверка в установленном порядке сведений, представляемых указанными гражданами;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формирование в обществе нетерпимости к коррупционному поведению;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внедрение в практику кадровой работы федеральных органов государственной власти, органов государственной власти субъектов Российской Федерации, органов местного самоуправления правила, в соответствии с которым длительное, безупречное и эффективное исполнение государственным или муниципальным служащим своих должностных обязанностей должно в обязательном порядке учитываться при назначении его на вышестоящую должность, присвоении ему воинского или специального звания, классного чина, дипломатического ранга или при его поощрении;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развитие институтов общественного и парламентского контроля за соблюдением законодательства Российской Федерации о противодействии коррупции.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072" y="5866501"/>
            <a:ext cx="7047587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1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Виды ответственности за совершение коррупционных правонарушений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462" y="0"/>
            <a:ext cx="1865538" cy="82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8800" y="2584938"/>
            <a:ext cx="9108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соответствии со статьей 13 Федерального закона от 19.12.2008 № 273 «О противодействии коррупции» граждане Российской Федерации, иностранные граждане и лица без гражданства за совершение коррупционных правонарушений несут уголовную, административную, гражданско-правовую и дисциплинарную ответственность в соответствии с законодательством Российской Федерации.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487" y="5842530"/>
            <a:ext cx="7047587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8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3130" r="1702"/>
          <a:stretch/>
        </p:blipFill>
        <p:spPr>
          <a:xfrm>
            <a:off x="8046188" y="3486150"/>
            <a:ext cx="4145812" cy="2634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405446" y="1767254"/>
            <a:ext cx="228600" cy="248478"/>
          </a:xfrm>
        </p:spPr>
        <p:txBody>
          <a:bodyPr>
            <a:normAutofit/>
          </a:bodyPr>
          <a:lstStyle/>
          <a:p>
            <a:r>
              <a:rPr lang="ru-RU" sz="400" dirty="0"/>
              <a:t>.</a:t>
            </a:r>
            <a:br>
              <a:rPr lang="ru-RU" sz="400" dirty="0"/>
            </a:br>
            <a:endParaRPr lang="ru-RU" sz="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753" y="0"/>
            <a:ext cx="1852247" cy="896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052" y="105508"/>
            <a:ext cx="10172701" cy="152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«Я назвал коррупцию одним из главных барьеров на пути нашего развития. Очевидно, что борьба с ней должна вестись по всем направлениям: от совершенствования законодательства, работы правоохранительной и судебной систем ─ до воспитания в гражданах нетерпимости к любым, в том числе бытовым проявлениям этого социального зла»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2138" y="1574096"/>
            <a:ext cx="75657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Из Послания Президента Российской Федерации Федеральному Собранию Российской Федерации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052" y="1932087"/>
            <a:ext cx="10902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«Мы должны создать антикоррупционный стандарт поведения. Без этого ничего не будет. Ведь в развитых странах, как мы обычно говорим, в странах с высокой правовой культурой, взяток не берут не только потому, что боятся, но и в том числе потому, что это невыгодно, это разрушает карьеру до конца. И это, может быть, самый сильный стимул».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044462" y="3382075"/>
            <a:ext cx="7895492" cy="425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76347" y="3132416"/>
            <a:ext cx="7886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Из выступления Президента Российской Федерации на совещании по проблемам противодействия коррупции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052" y="3486150"/>
            <a:ext cx="7728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«Нужно создать условия, при которых люди будут дорожить своим местом больше, чем теми деньгами, которые они могут получить в виде взятки… Ни в коем случае не начинать разговор с инспектором ДПС с предложения денег. Не нужно приходить в чиновные места, начиная разговор о даче взятки».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556238" y="5284177"/>
            <a:ext cx="6339252" cy="330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65079" y="5063296"/>
            <a:ext cx="65766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Из ответов В.В. Путина во время прямой линии по проблемам противодействия коррупции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890847"/>
            <a:ext cx="7016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Министерство юстиции Луганской Народной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314724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5594" y="133781"/>
            <a:ext cx="5925167" cy="628627"/>
          </a:xfrm>
        </p:spPr>
        <p:txBody>
          <a:bodyPr/>
          <a:lstStyle/>
          <a:p>
            <a:r>
              <a:rPr lang="ru-RU" b="1" dirty="0"/>
              <a:t>Что такое коррупция?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725" y="0"/>
            <a:ext cx="1975275" cy="896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745" y="858851"/>
            <a:ext cx="1171425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«а)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лицами;</a:t>
            </a:r>
          </a:p>
          <a:p>
            <a:r>
              <a:rPr lang="ru-RU" sz="1050" b="1" dirty="0"/>
              <a:t> б) совершение деяний, указанных в подпункте «а», от имени или в интересах юридического лица» – 1 статья Федерального закона «От противодействии коррупции»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736" r="-1545" b="16604"/>
          <a:stretch/>
        </p:blipFill>
        <p:spPr>
          <a:xfrm>
            <a:off x="70341" y="1934307"/>
            <a:ext cx="3185773" cy="1855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6114" y="1971601"/>
            <a:ext cx="5404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Противодействие коррупции </a:t>
            </a:r>
            <a:r>
              <a:rPr lang="ru-RU" dirty="0"/>
              <a:t>-  деятельность федеральных органов государственной власти, органов государственной власти субъектов Российской Федерации, органов местного самоуправления, институтов гражданского общества, организаций и физических лиц в пределах их полномочий.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575" y="3983953"/>
            <a:ext cx="3746925" cy="21484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558" y="5868907"/>
            <a:ext cx="703539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8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093" y="586862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Российское законодательство в сфере предупреждения и противодействия коррупции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59" y="1936995"/>
            <a:ext cx="3671958" cy="34496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725" y="0"/>
            <a:ext cx="1975275" cy="896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991" y="1936995"/>
            <a:ext cx="821201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«Организации обязаны разрабатывать и принимать меры по предупреждению коррупции» -  </a:t>
            </a:r>
            <a:r>
              <a:rPr lang="ru-RU" sz="1400" b="1" dirty="0"/>
              <a:t>часть 1 статьи 13.3 Федерального закона «О противодействии коррупции»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4991" y="2898410"/>
            <a:ext cx="83614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«Если от имени или в интересах юридического лица осуществляются организация, подготовка и совершение коррупционных правонарушений или правонарушений, создающие условия для совершения коррупционных правонарушений, к юридическому лицу могут быть применены меры ответственности в соответствии с законодательством Российской Федерации» - </a:t>
            </a:r>
            <a:r>
              <a:rPr lang="ru-RU" sz="1400" b="1" dirty="0"/>
              <a:t>статья 14 Федерального закона «О противодействии коррупции»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7212"/>
            <a:ext cx="704149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8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510" y="804520"/>
            <a:ext cx="10031175" cy="1049235"/>
          </a:xfrm>
        </p:spPr>
        <p:txBody>
          <a:bodyPr/>
          <a:lstStyle/>
          <a:p>
            <a:pPr algn="ctr"/>
            <a:r>
              <a:rPr lang="ru-RU" b="1" dirty="0"/>
              <a:t>Антикоррупционная политика организации включает: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725" y="0"/>
            <a:ext cx="1975275" cy="804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4874" y="1932886"/>
            <a:ext cx="1074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 </a:t>
            </a:r>
            <a:r>
              <a:rPr lang="ru-RU" sz="1600" b="1" dirty="0"/>
              <a:t>цели и задачи внедрения антикоррупционной политики;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 используемые в политике понятия и определения;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 основные принципы антикоррупционной деятельности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 область применения политики и круг лиц, попадающих под ее действие;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 определение должностных лиц организации, ответственных за реализацию антикоррупционной политики;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 определение и закрепление обязанностей работников и организации, связанных с предупреждением и противодействием коррупции;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 установление перечня реализуемых организацией антикоррупционных мероприятий, стандартов и процедур  и порядок их выполнения(применения);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 ответственность сотрудников за несоблюдение требований антикоррупционной политики;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 порядок пересмотра и внесения изменений в антикоррупционную политику организации.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7577"/>
            <a:ext cx="704149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4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478" y="647022"/>
            <a:ext cx="9680330" cy="104923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Примерами общих обязанностей работников в связи с предупреждением и противодействием коррупции могут быть следующие: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8847" y="1925515"/>
            <a:ext cx="98122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воздерживаться от совершения и (или) участия в совершении коррупционных правонарушений в интересах или от имени организации;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воздерживаться от поведения, которое может быть истолковано окружающими как готовность совершить или участвовать в совершении коррупционного правонарушения в интересах или от имени организации;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незамедлительно информировать непосредственного руководителя / лицо, ответственное за реализацию антикоррупционной политики / руководство организации, о случаях склонения работника к совершению коррупционных правонарушений;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незамедлительно информировать непосредственного начальника / лицо, ответственное за реализацию антикоррупционной политики / руководство организации, о ставшей известной работнику информации о случаях совершения коррупционных правонарушений другими работниками, контрагентами организации или иными лицами;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сообщить непосредственному начальнику или иному ответственному лицу о возможности возникновения либо возникшем у работника конфликте интересов.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808" y="0"/>
            <a:ext cx="1755530" cy="896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7933"/>
            <a:ext cx="704149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3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795726"/>
            <a:ext cx="9603275" cy="1049235"/>
          </a:xfrm>
        </p:spPr>
        <p:txBody>
          <a:bodyPr/>
          <a:lstStyle/>
          <a:p>
            <a:pPr algn="ctr"/>
            <a:r>
              <a:rPr lang="ru-RU" b="1" dirty="0"/>
              <a:t>Оценка коррупционных рисков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462" y="0"/>
            <a:ext cx="1865538" cy="896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4526" y="1844961"/>
            <a:ext cx="100047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представить деятельность организации в виде отдельных процессов, в каждом из которых выделить составные элементы (</a:t>
            </a:r>
            <a:r>
              <a:rPr lang="ru-RU" b="1" dirty="0" err="1"/>
              <a:t>подпроцессы</a:t>
            </a:r>
            <a:r>
              <a:rPr lang="ru-RU" b="1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выделить «критические точки» - для каждого процесса определить те элементы (</a:t>
            </a:r>
            <a:r>
              <a:rPr lang="ru-RU" b="1" dirty="0" err="1"/>
              <a:t>подпроцессы</a:t>
            </a:r>
            <a:r>
              <a:rPr lang="ru-RU" b="1" dirty="0"/>
              <a:t>), при реализации которых наиболее вероятно возникновение коррупционных правонарушений;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для каждого </a:t>
            </a:r>
            <a:r>
              <a:rPr lang="ru-RU" b="1" dirty="0" err="1"/>
              <a:t>подпроцесса</a:t>
            </a:r>
            <a:r>
              <a:rPr lang="ru-RU" b="1" dirty="0"/>
              <a:t>, реализация которого связана с коррупционным риском, составить описание возможных коррупционных правонарушений;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на основании проведенного анализа подготовить «карту коррупционных рисков организации» - сводное описание «критических точек» и возможных коррупционных правонарушений;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сформировать перечень должностей, связанных с высоким коррупционным риском;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разработать комплекс мер по устранению или минимизации коррупционных рисков.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5220"/>
            <a:ext cx="704149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5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8" y="825820"/>
            <a:ext cx="9603275" cy="1049235"/>
          </a:xfrm>
        </p:spPr>
        <p:txBody>
          <a:bodyPr/>
          <a:lstStyle/>
          <a:p>
            <a:pPr algn="ctr"/>
            <a:r>
              <a:rPr lang="ru-RU" b="1" dirty="0"/>
              <a:t>Выявление и урегулирование конфликта интересов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462" y="0"/>
            <a:ext cx="1865538" cy="82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260" y="1969477"/>
            <a:ext cx="5627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Конфликт интересов </a:t>
            </a:r>
            <a:r>
              <a:rPr lang="ru-RU" sz="1600" dirty="0"/>
              <a:t>- это ситуация, при которой у  служащего при осуществлении им профессиональной деятельности возникает личная заинтересованность в получении лично либо через представителя материальной выгоды или иного преимущества, которое влияет или может повлиять на надлежащее исполнение ими профессиональных обязанностей вследствие противоречия между личной заинтересованностью.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4034" y="4106694"/>
            <a:ext cx="5495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Личная заинтересованность </a:t>
            </a:r>
            <a:r>
              <a:rPr lang="ru-RU" dirty="0"/>
              <a:t>- </a:t>
            </a:r>
            <a:r>
              <a:rPr lang="ru-RU" sz="1600" dirty="0"/>
              <a:t>это возможность получения работником при исполнении должностных обязанностей доходов в виде денег, ценностей, иного имущества или услуг имущественного характера, иных имущественных прав для себя или для третьих лиц.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815" y="5892252"/>
            <a:ext cx="7041490" cy="377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653" y="1868556"/>
            <a:ext cx="3886200" cy="16506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594" y="4228079"/>
            <a:ext cx="3122744" cy="16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6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462" y="0"/>
            <a:ext cx="1865538" cy="82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5223" y="949432"/>
            <a:ext cx="1048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Согласно статье 19 Федерального закона от 27.07.2004 № 79-ФЗ «О государственной гражданской службе Российской Федерации»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62" y="1872762"/>
            <a:ext cx="347488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/>
              <a:t>Предотвращение или урегулирование конфликта интересов может состоять в изменении должностного или служебного положения гражданского служащего, являющегося стороной конфликта интересов, вплоть до его отстранения от исполнения должностных (служебных) обязанностей в установленном порядке и (или) в его отказе от выгоды, явившейся причиной возникновения конфликта интересов.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508" y="5859926"/>
            <a:ext cx="7047587" cy="377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962" y="3996420"/>
            <a:ext cx="31407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/>
              <a:t>Непринятие гражданским служащим, являющимся стороной конфликта интересов, мер по предотвращению или урегулированию конфликта интересов является правонарушением, влекущим увольнение гражданского служащего с гражданской службы, за исключением случаев, установленных федеральными законами.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3823" y="1973879"/>
            <a:ext cx="458958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/>
              <a:t>Представитель нанимателя, которому стало известно о возникновении у гражданского служащего личной заинтересованности, которая приводит или может привести к конфликту интересов, обязан принять меры по предотвращению или урегулированию конфликта интересов, вплоть до отстранения гражданского служащего, являющегося стороной конфликта интересов, от замещаемой должности гражданской службы в порядке, установленном настоящим Федеральным законом.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4998" y="3747625"/>
            <a:ext cx="461252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/>
              <a:t>Непринятие гражданским служащим, являющимся представителем нанимателя, которому стало известно о возникновении у подчиненного ему гражданского служащего личной заинтересованности, которая приводит или может привести к конфликту интересов, мер по предотвращению или урегулированию конфликта интересов является правонарушением, влекущим увольнение гражданского служащего, являющегося представителем нанимателя, с гражданской службы, за исключением случаев, установленных федеральными законами.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2384" y="1872762"/>
            <a:ext cx="37099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/>
              <a:t>Для соблюдения требований к служебному поведению гражданских служащих и урегулирования конфликтов интересов в государственном органе, федеральном государственном органе по управлению государственной службой и государственном органе субъекта Российской Федерации по управлению государственной службой образуются комиссии по соблюдению требований к служебному поведению гражданских служащих и урегулированию конфликтов интересов.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468315" y="3747625"/>
            <a:ext cx="232035" cy="2371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515" y="3549447"/>
            <a:ext cx="286537" cy="2621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51634" y="4250335"/>
            <a:ext cx="3341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/>
              <a:t>Комиссии по урегулированию конфликтов интересов формируются таким образом, чтобы была исключена возможность возникновения конфликтов интересов, которые могли бы повлиять на принимаемые комиссиями решения.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086" y="3992302"/>
            <a:ext cx="286537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7702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233</TotalTime>
  <Words>1597</Words>
  <Application>Microsoft Office PowerPoint</Application>
  <PresentationFormat>Широкоэкранный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Gallery</vt:lpstr>
      <vt:lpstr>АКТУАЛЬНЫЕ ВОПРОСЫ ПРОФИЛАКТИКИ КОРРУПЦИИ</vt:lpstr>
      <vt:lpstr>. </vt:lpstr>
      <vt:lpstr>Что такое коррупция?</vt:lpstr>
      <vt:lpstr>Российское законодательство в сфере предупреждения и противодействия коррупции</vt:lpstr>
      <vt:lpstr>Антикоррупционная политика организации включает:</vt:lpstr>
      <vt:lpstr>Примерами общих обязанностей работников в связи с предупреждением и противодействием коррупции могут быть следующие:</vt:lpstr>
      <vt:lpstr>Оценка коррупционных рисков</vt:lpstr>
      <vt:lpstr>Выявление и урегулирование конфликта интересов</vt:lpstr>
      <vt:lpstr>Презентация PowerPoint</vt:lpstr>
      <vt:lpstr>Что такое взятка?</vt:lpstr>
      <vt:lpstr>Основные меры противодействия коррупции</vt:lpstr>
      <vt:lpstr>Виды ответственности за совершение коррупционных правонарушений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ПРОФИЛАКТИКИ КОРРУПЦИИ</dc:title>
  <dc:creator>User</dc:creator>
  <cp:lastModifiedBy>User</cp:lastModifiedBy>
  <cp:revision>21</cp:revision>
  <cp:lastPrinted>2024-10-29T08:43:25Z</cp:lastPrinted>
  <dcterms:created xsi:type="dcterms:W3CDTF">2024-10-28T13:21:39Z</dcterms:created>
  <dcterms:modified xsi:type="dcterms:W3CDTF">2024-10-29T10:23:01Z</dcterms:modified>
</cp:coreProperties>
</file>